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370" r:id="rId4"/>
    <p:sldId id="371" r:id="rId5"/>
    <p:sldId id="376" r:id="rId6"/>
    <p:sldId id="377" r:id="rId7"/>
    <p:sldId id="378" r:id="rId8"/>
    <p:sldId id="379" r:id="rId9"/>
    <p:sldId id="380" r:id="rId10"/>
    <p:sldId id="354" r:id="rId11"/>
    <p:sldId id="372" r:id="rId12"/>
    <p:sldId id="373" r:id="rId13"/>
    <p:sldId id="374" r:id="rId14"/>
    <p:sldId id="375" r:id="rId15"/>
  </p:sldIdLst>
  <p:sldSz cx="9144000" cy="6858000" type="screen4x3"/>
  <p:notesSz cx="6858000" cy="9144000"/>
  <p:embeddedFontLst>
    <p:embeddedFont>
      <p:font typeface="HU담은고딕 130" panose="02020603020101020101" pitchFamily="18" charset="-127"/>
      <p:regular r:id="rId17"/>
    </p:embeddedFont>
    <p:embeddedFont>
      <p:font typeface="HU담은라운드고딕 130" panose="02020603020101020101" pitchFamily="18" charset="-127"/>
      <p:regular r:id="rId18"/>
    </p:embeddedFont>
    <p:embeddedFont>
      <p:font typeface="HU담은라운드고딕 150" panose="02020603020101020101" pitchFamily="18" charset="-127"/>
      <p:regular r:id="rId19"/>
    </p:embeddedFont>
    <p:embeddedFont>
      <p:font typeface="HU담은명조 160" panose="0202060302010102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9" autoAdjust="0"/>
    <p:restoredTop sz="94660"/>
  </p:normalViewPr>
  <p:slideViewPr>
    <p:cSldViewPr>
      <p:cViewPr varScale="1">
        <p:scale>
          <a:sx n="100" d="100"/>
          <a:sy n="100" d="100"/>
        </p:scale>
        <p:origin x="96" y="348"/>
      </p:cViewPr>
      <p:guideLst>
        <p:guide orient="horz" pos="21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7B2F6-B270-45FE-A906-64AD65C069A0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D00EA-E832-44E8-899B-D94A68F28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6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00EA-E832-44E8-899B-D94A68F281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05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0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77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1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1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4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02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0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1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4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2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8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2890-C4B0-4C12-82E6-939A6A1E155C}" type="datetimeFigureOut">
              <a:rPr lang="ko-KR" altLang="en-US" smtClean="0"/>
              <a:t>2022-08-22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583E-92D0-47C5-A69C-88D9A89648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5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Week07</a:t>
            </a:r>
            <a:r>
              <a:rPr lang="ko-KR" altLang="en-US" sz="6600" dirty="0">
                <a:latin typeface="HU담은명조 160" panose="02020603020101020101" pitchFamily="18" charset="-127"/>
                <a:ea typeface="HU담은명조 160" panose="02020603020101020101" pitchFamily="18" charset="-127"/>
              </a:rPr>
              <a:t>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113706" y="3552727"/>
            <a:ext cx="9371412" cy="17526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이상신용거래탐지 </a:t>
            </a:r>
            <a:r>
              <a:rPr lang="en-US" altLang="ko-KR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3</a:t>
            </a:r>
            <a:r>
              <a:rPr lang="ko-KR" altLang="en-US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위 코드 리뷰</a:t>
            </a:r>
            <a:endParaRPr lang="en-US" altLang="ko-KR" sz="2000" dirty="0">
              <a:latin typeface="HU담은라운드고딕 130" panose="02020603020101020101" pitchFamily="18" charset="-127"/>
              <a:ea typeface="HU담은라운드고딕 130" panose="02020603020101020101" pitchFamily="18" charset="-127"/>
            </a:endParaRPr>
          </a:p>
          <a:p>
            <a:r>
              <a:rPr lang="ko-KR" altLang="en-US" sz="2000" dirty="0">
                <a:latin typeface="HU담은라운드고딕 130" panose="02020603020101020101" pitchFamily="18" charset="-127"/>
                <a:ea typeface="HU담은라운드고딕 130" panose="02020603020101020101" pitchFamily="18" charset="-127"/>
              </a:rPr>
              <a:t>이경선</a:t>
            </a:r>
          </a:p>
        </p:txBody>
      </p:sp>
    </p:spTree>
    <p:extLst>
      <p:ext uri="{BB962C8B-B14F-4D97-AF65-F5344CB8AC3E}">
        <p14:creationId xmlns:p14="http://schemas.microsoft.com/office/powerpoint/2010/main" val="329736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이상신용거래탐지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 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정리</a:t>
            </a:r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, </a:t>
            </a:r>
            <a:r>
              <a:rPr lang="ko-KR" altLang="en-US" dirty="0" err="1">
                <a:latin typeface="HU담은라운드고딕 150" pitchFamily="18" charset="-127"/>
                <a:ea typeface="HU담은라운드고딕 150" pitchFamily="18" charset="-127"/>
              </a:rPr>
              <a:t>느낀점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C6AFE-CABF-4952-9F31-4330D8CB179C}"/>
              </a:ext>
            </a:extLst>
          </p:cNvPr>
          <p:cNvSpPr txBox="1"/>
          <p:nvPr/>
        </p:nvSpPr>
        <p:spPr>
          <a:xfrm>
            <a:off x="2051720" y="2189747"/>
            <a:ext cx="6840759" cy="94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ko-KR" altLang="en-US" sz="2000" dirty="0"/>
              <a:t>비지도 학습 방법론을 찾느라 고민했는데 다음에는 </a:t>
            </a:r>
            <a:r>
              <a:rPr lang="en-US" altLang="ko-KR" sz="2000" dirty="0"/>
              <a:t>labeling </a:t>
            </a:r>
            <a:r>
              <a:rPr lang="ko-KR" altLang="en-US" sz="2000" dirty="0"/>
              <a:t>해서 지도학습으로 접근하면 더 좋을 것 같다</a:t>
            </a:r>
            <a:r>
              <a:rPr lang="en-US" altLang="ko-KR" sz="2000" dirty="0"/>
              <a:t>. </a:t>
            </a:r>
            <a:r>
              <a:rPr lang="ko-KR" altLang="en-US" sz="2000" dirty="0"/>
              <a:t>특히 지도학습에 비해 비지도학습의 방법론이 더 적고 발전되지 않아서 찾기 힘들었다</a:t>
            </a:r>
            <a:r>
              <a:rPr lang="en-US" altLang="ko-KR" sz="2000" dirty="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B898FF6-23AA-4F53-9059-5D9A870C9675}"/>
              </a:ext>
            </a:extLst>
          </p:cNvPr>
          <p:cNvSpPr/>
          <p:nvPr/>
        </p:nvSpPr>
        <p:spPr>
          <a:xfrm>
            <a:off x="899592" y="2204864"/>
            <a:ext cx="91440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HU담은고딕 130" panose="02020603020101020101" pitchFamily="18" charset="-127"/>
              <a:ea typeface="HU담은고딕 130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A9D7C6F-23FA-4778-8895-DA41DBA638ED}"/>
              </a:ext>
            </a:extLst>
          </p:cNvPr>
          <p:cNvSpPr/>
          <p:nvPr/>
        </p:nvSpPr>
        <p:spPr>
          <a:xfrm>
            <a:off x="899592" y="3594157"/>
            <a:ext cx="91440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HU담은고딕 130" panose="02020603020101020101" pitchFamily="18" charset="-127"/>
              <a:ea typeface="HU담은고딕 130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8AE9D8C-3C60-436D-9F8F-B51CBE2894CE}"/>
              </a:ext>
            </a:extLst>
          </p:cNvPr>
          <p:cNvSpPr/>
          <p:nvPr/>
        </p:nvSpPr>
        <p:spPr>
          <a:xfrm>
            <a:off x="899592" y="4983450"/>
            <a:ext cx="91440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HU담은고딕 130" panose="02020603020101020101" pitchFamily="18" charset="-127"/>
              <a:ea typeface="HU담은고딕 13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00B01-8305-4271-8C12-CB8E08E69623}"/>
              </a:ext>
            </a:extLst>
          </p:cNvPr>
          <p:cNvSpPr txBox="1"/>
          <p:nvPr/>
        </p:nvSpPr>
        <p:spPr>
          <a:xfrm>
            <a:off x="2051720" y="3594157"/>
            <a:ext cx="6840759" cy="94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ko-KR" altLang="en-US" sz="2000" dirty="0"/>
              <a:t>앙상블 개념을 미리 알고있었다면 약한 학습기를 이용해서도 강력한 결과를 만들 수 있는데 스코어가 잘 나오지 않는 학습기는 </a:t>
            </a:r>
            <a:r>
              <a:rPr lang="ko-KR" altLang="en-US" sz="2000" dirty="0" err="1"/>
              <a:t>제쳐두고</a:t>
            </a:r>
            <a:r>
              <a:rPr lang="ko-KR" altLang="en-US" sz="2000" dirty="0"/>
              <a:t> 시작했던 것이 아쉽다</a:t>
            </a:r>
            <a:r>
              <a:rPr lang="en-US" altLang="ko-KR" sz="20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F1B81-0331-46D3-8F95-F571660DAC28}"/>
              </a:ext>
            </a:extLst>
          </p:cNvPr>
          <p:cNvSpPr txBox="1"/>
          <p:nvPr/>
        </p:nvSpPr>
        <p:spPr>
          <a:xfrm>
            <a:off x="2051720" y="4983450"/>
            <a:ext cx="6840759" cy="94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ko-KR" altLang="en-US" sz="2000" dirty="0"/>
              <a:t>코딩을 동시에 할 수 없으니 모든 사람에게 골고루 과제가 분배되지 않고 몇몇 사람에게만 치우쳐서 분배되었다</a:t>
            </a:r>
            <a:r>
              <a:rPr lang="en-US" altLang="ko-KR" sz="2000" dirty="0"/>
              <a:t>. </a:t>
            </a:r>
            <a:r>
              <a:rPr lang="ko-KR" altLang="en-US" sz="2000" dirty="0"/>
              <a:t>다음 스터디는 하나의 코딩을 해오는 것보다 각자 코드를 짜고 설명하는 방식이 좋을 것 같다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648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RNN-LSTM,GRU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C6AFE-CABF-4952-9F31-4330D8CB179C}"/>
              </a:ext>
            </a:extLst>
          </p:cNvPr>
          <p:cNvSpPr txBox="1"/>
          <p:nvPr/>
        </p:nvSpPr>
        <p:spPr>
          <a:xfrm>
            <a:off x="-220132" y="1196752"/>
            <a:ext cx="9584265" cy="533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요즘 관심 가지고 공부중인 내용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3089D-C148-4878-996C-366E4E60C3BF}"/>
              </a:ext>
            </a:extLst>
          </p:cNvPr>
          <p:cNvSpPr txBox="1"/>
          <p:nvPr/>
        </p:nvSpPr>
        <p:spPr>
          <a:xfrm>
            <a:off x="611558" y="5382344"/>
            <a:ext cx="7920884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출력 결과를 다음 시점까지 기억했다가 사용하는 방법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310C04-DA43-4D87-BA35-F99E5EFC8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54614"/>
            <a:ext cx="2148356" cy="27776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F28245CD-2B72-48B2-8330-7554E4435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354614"/>
            <a:ext cx="6408712" cy="27776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849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RNN-LSTM,GRU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38D2E0-B4C3-4BF6-9220-2C881F0A9716}"/>
              </a:ext>
            </a:extLst>
          </p:cNvPr>
          <p:cNvCxnSpPr>
            <a:cxnSpLocks/>
          </p:cNvCxnSpPr>
          <p:nvPr/>
        </p:nvCxnSpPr>
        <p:spPr>
          <a:xfrm>
            <a:off x="2977418" y="2420888"/>
            <a:ext cx="3189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6818FB-56F8-43CC-955D-EBB406A22808}"/>
              </a:ext>
            </a:extLst>
          </p:cNvPr>
          <p:cNvSpPr txBox="1"/>
          <p:nvPr/>
        </p:nvSpPr>
        <p:spPr>
          <a:xfrm>
            <a:off x="2559304" y="1700808"/>
            <a:ext cx="4025392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Vanishing gradient problem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12" name="그림 11" descr="텍스트, 나이프이(가) 표시된 사진&#10;&#10;자동 생성된 설명">
            <a:extLst>
              <a:ext uri="{FF2B5EF4-FFF2-40B4-BE49-F238E27FC236}">
                <a16:creationId xmlns:a16="http://schemas.microsoft.com/office/drawing/2014/main" id="{BCC8C70C-5EA8-4676-9BE5-9293389A0B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348" y="2636912"/>
            <a:ext cx="5567305" cy="32883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F9306-BFA2-4A8C-AEB2-35CAA8B283B1}"/>
              </a:ext>
            </a:extLst>
          </p:cNvPr>
          <p:cNvSpPr txBox="1"/>
          <p:nvPr/>
        </p:nvSpPr>
        <p:spPr>
          <a:xfrm>
            <a:off x="-220134" y="5742384"/>
            <a:ext cx="9584269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 err="1">
                <a:solidFill>
                  <a:schemeClr val="tx1"/>
                </a:solidFill>
              </a:rPr>
              <a:t>역전파</a:t>
            </a:r>
            <a:r>
              <a:rPr lang="ko-KR" altLang="en-US" sz="2400" dirty="0">
                <a:solidFill>
                  <a:schemeClr val="tx1"/>
                </a:solidFill>
              </a:rPr>
              <a:t> 알고리즘이 입력층으로 전달됨에 따라 </a:t>
            </a:r>
            <a:r>
              <a:rPr lang="ko-KR" altLang="en-US" sz="2400" dirty="0" err="1">
                <a:solidFill>
                  <a:schemeClr val="tx1"/>
                </a:solidFill>
              </a:rPr>
              <a:t>그래디언트가</a:t>
            </a:r>
            <a:r>
              <a:rPr lang="ko-KR" altLang="en-US" sz="2400" dirty="0">
                <a:solidFill>
                  <a:schemeClr val="tx1"/>
                </a:solidFill>
              </a:rPr>
              <a:t> 점점 작아져 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ko-KR" altLang="en-US" sz="2400" dirty="0">
                <a:solidFill>
                  <a:schemeClr val="tx1"/>
                </a:solidFill>
              </a:rPr>
              <a:t>결국 가중치 매개변수가 업데이트 되지 않는 경우가 발생하게 된다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165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RNN-LSTM,GRU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095C0E-A94A-4922-B457-6C0319338E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30" y="1196752"/>
            <a:ext cx="4914540" cy="19926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4FA781-437B-4B30-9B4F-0029B1BE5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51" y="3409298"/>
            <a:ext cx="6291698" cy="34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6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RNN-LSTM,GRU</a:t>
            </a:r>
            <a:endParaRPr lang="ko-KR" altLang="en-US" dirty="0">
              <a:latin typeface="HU담은라운드고딕 150" pitchFamily="18" charset="-127"/>
              <a:ea typeface="HU담은라운드고딕 15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8CE36-1769-4702-9CDD-1D9507C3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827069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3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en-US" altLang="ko-KR" dirty="0">
                <a:latin typeface="HU담은라운드고딕 150" pitchFamily="18" charset="-127"/>
                <a:ea typeface="HU담은라운드고딕 150" pitchFamily="18" charset="-127"/>
              </a:rPr>
              <a:t>3</a:t>
            </a:r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위 코드 리뷰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A93A21-16F2-4A1A-8A7E-3C8467CEF39E}"/>
              </a:ext>
            </a:extLst>
          </p:cNvPr>
          <p:cNvSpPr txBox="1"/>
          <p:nvPr/>
        </p:nvSpPr>
        <p:spPr>
          <a:xfrm>
            <a:off x="2559304" y="2060848"/>
            <a:ext cx="4025392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MCD</a:t>
            </a:r>
            <a:r>
              <a:rPr lang="ko-KR" altLang="en-US" dirty="0"/>
              <a:t>를 이용하여 </a:t>
            </a:r>
            <a:r>
              <a:rPr lang="ko-KR" altLang="en-US" dirty="0" err="1"/>
              <a:t>라벨링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C6AFE-CABF-4952-9F31-4330D8CB179C}"/>
              </a:ext>
            </a:extLst>
          </p:cNvPr>
          <p:cNvSpPr txBox="1"/>
          <p:nvPr/>
        </p:nvSpPr>
        <p:spPr>
          <a:xfrm>
            <a:off x="-220132" y="1196752"/>
            <a:ext cx="9584265" cy="533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전체 과정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B3C16F27-A6CA-4C32-819F-D0A32179C8E0}"/>
              </a:ext>
            </a:extLst>
          </p:cNvPr>
          <p:cNvSpPr/>
          <p:nvPr/>
        </p:nvSpPr>
        <p:spPr>
          <a:xfrm rot="5400000">
            <a:off x="4329684" y="2626191"/>
            <a:ext cx="484632" cy="916680"/>
          </a:xfrm>
          <a:prstGeom prst="chevron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E9370-EE57-46F9-BFBB-798A0784BD91}"/>
              </a:ext>
            </a:extLst>
          </p:cNvPr>
          <p:cNvSpPr txBox="1"/>
          <p:nvPr/>
        </p:nvSpPr>
        <p:spPr>
          <a:xfrm>
            <a:off x="1330533" y="3465004"/>
            <a:ext cx="6482934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 err="1"/>
              <a:t>파이캐럿</a:t>
            </a:r>
            <a:r>
              <a:rPr lang="ko-KR" altLang="en-US" dirty="0"/>
              <a:t> 이용하여 </a:t>
            </a:r>
            <a:r>
              <a:rPr lang="en-US" altLang="ko-KR" dirty="0"/>
              <a:t>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23AB0-CEA6-4173-AB18-951634463B8B}"/>
              </a:ext>
            </a:extLst>
          </p:cNvPr>
          <p:cNvSpPr txBox="1"/>
          <p:nvPr/>
        </p:nvSpPr>
        <p:spPr>
          <a:xfrm>
            <a:off x="2559304" y="4869160"/>
            <a:ext cx="4025392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 err="1"/>
              <a:t>Lr</a:t>
            </a:r>
            <a:r>
              <a:rPr lang="en-US" altLang="ko-KR" dirty="0"/>
              <a:t>, </a:t>
            </a:r>
            <a:r>
              <a:rPr lang="en-US" altLang="ko-KR" dirty="0" err="1"/>
              <a:t>catboost</a:t>
            </a:r>
            <a:r>
              <a:rPr lang="en-US" altLang="ko-KR" dirty="0"/>
              <a:t> </a:t>
            </a:r>
            <a:r>
              <a:rPr lang="ko-KR" altLang="en-US" dirty="0"/>
              <a:t>이용하여 앙상블</a:t>
            </a:r>
            <a:endParaRPr lang="en-US" altLang="ko-KR" dirty="0"/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E354E924-19D2-4854-BD14-8F183BEC2FE6}"/>
              </a:ext>
            </a:extLst>
          </p:cNvPr>
          <p:cNvSpPr/>
          <p:nvPr/>
        </p:nvSpPr>
        <p:spPr>
          <a:xfrm rot="5400000">
            <a:off x="4329684" y="4030347"/>
            <a:ext cx="484632" cy="916680"/>
          </a:xfrm>
          <a:prstGeom prst="chevron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54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앙상블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A93A21-16F2-4A1A-8A7E-3C8467CEF39E}"/>
              </a:ext>
            </a:extLst>
          </p:cNvPr>
          <p:cNvSpPr txBox="1"/>
          <p:nvPr/>
        </p:nvSpPr>
        <p:spPr>
          <a:xfrm>
            <a:off x="257608" y="5937629"/>
            <a:ext cx="8628785" cy="643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여러 개의 분류기를 결합하여 성능이 뛰어난 최종 분류기를 만드는 과정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C6AFE-CABF-4952-9F31-4330D8CB179C}"/>
              </a:ext>
            </a:extLst>
          </p:cNvPr>
          <p:cNvSpPr txBox="1"/>
          <p:nvPr/>
        </p:nvSpPr>
        <p:spPr>
          <a:xfrm>
            <a:off x="-220132" y="1196752"/>
            <a:ext cx="9584265" cy="533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앙상블 학습이란 무엇인가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CA6C3D-C6F9-4D98-A03E-C88013050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5"/>
          <a:stretch/>
        </p:blipFill>
        <p:spPr>
          <a:xfrm>
            <a:off x="222534" y="1844824"/>
            <a:ext cx="783604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0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앙상블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C6AFE-CABF-4952-9F31-4330D8CB179C}"/>
              </a:ext>
            </a:extLst>
          </p:cNvPr>
          <p:cNvSpPr txBox="1"/>
          <p:nvPr/>
        </p:nvSpPr>
        <p:spPr>
          <a:xfrm>
            <a:off x="-220132" y="1196752"/>
            <a:ext cx="9584265" cy="533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2400" dirty="0">
                <a:solidFill>
                  <a:schemeClr val="tx1"/>
                </a:solidFill>
              </a:rPr>
              <a:t>앙상블 학습이란 무엇인가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6D1780-CA8A-49A7-A7DA-5778B4E2B6F6}"/>
              </a:ext>
            </a:extLst>
          </p:cNvPr>
          <p:cNvGrpSpPr/>
          <p:nvPr/>
        </p:nvGrpSpPr>
        <p:grpSpPr>
          <a:xfrm>
            <a:off x="2772710" y="1988840"/>
            <a:ext cx="7847961" cy="944632"/>
            <a:chOff x="2772710" y="1988840"/>
            <a:chExt cx="7847961" cy="9446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51915-1347-4F23-AD8D-45A86843E25F}"/>
                </a:ext>
              </a:extLst>
            </p:cNvPr>
            <p:cNvSpPr txBox="1"/>
            <p:nvPr/>
          </p:nvSpPr>
          <p:spPr>
            <a:xfrm>
              <a:off x="3779912" y="1988840"/>
              <a:ext cx="6840759" cy="944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2400">
                  <a:solidFill>
                    <a:schemeClr val="tx1"/>
                  </a:solidFill>
                  <a:latin typeface="HU담은고딕 130" panose="02020603020101020101" pitchFamily="18" charset="-127"/>
                  <a:ea typeface="HU담은고딕 130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just"/>
              <a:r>
                <a:rPr lang="en-US" altLang="ko-KR" sz="2000" dirty="0"/>
                <a:t>Voting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5DC9DCE-AC46-43BD-872F-C31EF8754479}"/>
                </a:ext>
              </a:extLst>
            </p:cNvPr>
            <p:cNvSpPr/>
            <p:nvPr/>
          </p:nvSpPr>
          <p:spPr>
            <a:xfrm>
              <a:off x="2772710" y="2148883"/>
              <a:ext cx="624548" cy="6245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HU담은고딕 130" panose="02020603020101020101" pitchFamily="18" charset="-127"/>
                  <a:ea typeface="HU담은고딕 130" panose="02020603020101020101" pitchFamily="18" charset="-127"/>
                </a:rPr>
                <a:t>1</a:t>
              </a:r>
              <a:endParaRPr lang="ko-KR" altLang="en-US" sz="6000" dirty="0">
                <a:solidFill>
                  <a:schemeClr val="bg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AEA0D9-B92B-4BCC-BEC1-C75E671E137A}"/>
              </a:ext>
            </a:extLst>
          </p:cNvPr>
          <p:cNvGrpSpPr/>
          <p:nvPr/>
        </p:nvGrpSpPr>
        <p:grpSpPr>
          <a:xfrm>
            <a:off x="2772710" y="2970574"/>
            <a:ext cx="7847961" cy="944632"/>
            <a:chOff x="2772710" y="2979897"/>
            <a:chExt cx="7847961" cy="94463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6EC0E6-C45C-49D2-B3E3-BE4502280862}"/>
                </a:ext>
              </a:extLst>
            </p:cNvPr>
            <p:cNvSpPr/>
            <p:nvPr/>
          </p:nvSpPr>
          <p:spPr>
            <a:xfrm>
              <a:off x="2772710" y="3124823"/>
              <a:ext cx="624548" cy="6245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HU담은고딕 130" panose="02020603020101020101" pitchFamily="18" charset="-127"/>
                  <a:ea typeface="HU담은고딕 130" panose="02020603020101020101" pitchFamily="18" charset="-127"/>
                </a:rPr>
                <a:t>2</a:t>
              </a:r>
              <a:endParaRPr lang="ko-KR" altLang="en-US" sz="6000" dirty="0">
                <a:solidFill>
                  <a:schemeClr val="bg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D3B752-66B1-4A0A-855A-EEA537DC27EC}"/>
                </a:ext>
              </a:extLst>
            </p:cNvPr>
            <p:cNvSpPr txBox="1"/>
            <p:nvPr/>
          </p:nvSpPr>
          <p:spPr>
            <a:xfrm>
              <a:off x="3779912" y="2979897"/>
              <a:ext cx="6840759" cy="944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2400">
                  <a:solidFill>
                    <a:schemeClr val="tx1"/>
                  </a:solidFill>
                  <a:latin typeface="HU담은고딕 130" panose="02020603020101020101" pitchFamily="18" charset="-127"/>
                  <a:ea typeface="HU담은고딕 130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just"/>
              <a:r>
                <a:rPr lang="en-US" altLang="ko-KR" sz="2000" dirty="0"/>
                <a:t>Bagging &amp; Random Forest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3555DD-FBD5-456A-8C53-0114927E7B73}"/>
              </a:ext>
            </a:extLst>
          </p:cNvPr>
          <p:cNvGrpSpPr/>
          <p:nvPr/>
        </p:nvGrpSpPr>
        <p:grpSpPr>
          <a:xfrm>
            <a:off x="2772710" y="3952308"/>
            <a:ext cx="7847961" cy="944632"/>
            <a:chOff x="2772710" y="4001940"/>
            <a:chExt cx="7847961" cy="94463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9D78638-CF38-4B75-8A76-60FC4114CAE7}"/>
                </a:ext>
              </a:extLst>
            </p:cNvPr>
            <p:cNvSpPr/>
            <p:nvPr/>
          </p:nvSpPr>
          <p:spPr>
            <a:xfrm>
              <a:off x="2772710" y="4146866"/>
              <a:ext cx="624548" cy="6245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HU담은고딕 130" panose="02020603020101020101" pitchFamily="18" charset="-127"/>
                  <a:ea typeface="HU담은고딕 130" panose="02020603020101020101" pitchFamily="18" charset="-127"/>
                </a:rPr>
                <a:t>3</a:t>
              </a:r>
              <a:endParaRPr lang="ko-KR" altLang="en-US" sz="6000" dirty="0">
                <a:solidFill>
                  <a:schemeClr val="bg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447E36-FBB6-41B6-A179-6C0DAE800237}"/>
                </a:ext>
              </a:extLst>
            </p:cNvPr>
            <p:cNvSpPr txBox="1"/>
            <p:nvPr/>
          </p:nvSpPr>
          <p:spPr>
            <a:xfrm>
              <a:off x="3779912" y="4001940"/>
              <a:ext cx="6840759" cy="944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2400">
                  <a:solidFill>
                    <a:schemeClr val="tx1"/>
                  </a:solidFill>
                  <a:latin typeface="HU담은고딕 130" panose="02020603020101020101" pitchFamily="18" charset="-127"/>
                  <a:ea typeface="HU담은고딕 130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just"/>
              <a:r>
                <a:rPr lang="en-US" altLang="ko-KR" sz="2000" dirty="0"/>
                <a:t>Boosting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A3E17CD-F44F-41DA-8EDB-256B9A28D998}"/>
              </a:ext>
            </a:extLst>
          </p:cNvPr>
          <p:cNvGrpSpPr/>
          <p:nvPr/>
        </p:nvGrpSpPr>
        <p:grpSpPr>
          <a:xfrm>
            <a:off x="2772710" y="4934042"/>
            <a:ext cx="7847961" cy="944632"/>
            <a:chOff x="2772710" y="4934042"/>
            <a:chExt cx="7847961" cy="9446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E283EBA-3A5B-4584-BDF3-12B99A4169C6}"/>
                </a:ext>
              </a:extLst>
            </p:cNvPr>
            <p:cNvSpPr/>
            <p:nvPr/>
          </p:nvSpPr>
          <p:spPr>
            <a:xfrm>
              <a:off x="2772710" y="5078968"/>
              <a:ext cx="624548" cy="6245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HU담은고딕 130" panose="02020603020101020101" pitchFamily="18" charset="-127"/>
                  <a:ea typeface="HU담은고딕 130" panose="02020603020101020101" pitchFamily="18" charset="-127"/>
                </a:rPr>
                <a:t>4</a:t>
              </a:r>
              <a:endParaRPr lang="ko-KR" altLang="en-US" sz="6000" dirty="0">
                <a:solidFill>
                  <a:schemeClr val="bg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C714DA-2B7D-4D38-BB46-2616C374B972}"/>
                </a:ext>
              </a:extLst>
            </p:cNvPr>
            <p:cNvSpPr txBox="1"/>
            <p:nvPr/>
          </p:nvSpPr>
          <p:spPr>
            <a:xfrm>
              <a:off x="3779912" y="4934042"/>
              <a:ext cx="6840759" cy="9446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2400">
                  <a:solidFill>
                    <a:schemeClr val="tx1"/>
                  </a:solidFill>
                  <a:latin typeface="HU담은고딕 130" panose="02020603020101020101" pitchFamily="18" charset="-127"/>
                  <a:ea typeface="HU담은고딕 130" panose="02020603020101020101" pitchFamily="18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just"/>
              <a:r>
                <a:rPr lang="en-US" altLang="ko-KR" sz="2000" dirty="0"/>
                <a:t>Stacking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22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앙상블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C6AFE-CABF-4952-9F31-4330D8CB179C}"/>
              </a:ext>
            </a:extLst>
          </p:cNvPr>
          <p:cNvSpPr txBox="1"/>
          <p:nvPr/>
        </p:nvSpPr>
        <p:spPr>
          <a:xfrm>
            <a:off x="-220132" y="1196752"/>
            <a:ext cx="9584265" cy="533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Voting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A03585-A469-445C-B8B7-1612A6421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12" y="1944100"/>
            <a:ext cx="6816976" cy="37171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584E50-FE88-4633-A6CD-7ACEEAD5E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5683878"/>
            <a:ext cx="5688632" cy="101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8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앙상블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C6AFE-CABF-4952-9F31-4330D8CB179C}"/>
              </a:ext>
            </a:extLst>
          </p:cNvPr>
          <p:cNvSpPr txBox="1"/>
          <p:nvPr/>
        </p:nvSpPr>
        <p:spPr>
          <a:xfrm>
            <a:off x="-220132" y="1196752"/>
            <a:ext cx="9584265" cy="533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Bootstrap aggregating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1F1080-6D98-4D56-8874-A2DB517E4A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54" y="1729972"/>
            <a:ext cx="6577692" cy="3991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EE22B-1856-480F-AAD7-C01BED0FB448}"/>
              </a:ext>
            </a:extLst>
          </p:cNvPr>
          <p:cNvSpPr txBox="1"/>
          <p:nvPr/>
        </p:nvSpPr>
        <p:spPr>
          <a:xfrm>
            <a:off x="257608" y="5877272"/>
            <a:ext cx="8628785" cy="703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Voting</a:t>
            </a:r>
            <a:r>
              <a:rPr lang="ko-KR" altLang="en-US" dirty="0"/>
              <a:t>보다 </a:t>
            </a:r>
            <a:r>
              <a:rPr lang="en-US" altLang="ko-KR" dirty="0"/>
              <a:t>Overfitting </a:t>
            </a:r>
            <a:r>
              <a:rPr lang="ko-KR" altLang="en-US" dirty="0"/>
              <a:t>방지에 효과적이다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230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앙상블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C6AFE-CABF-4952-9F31-4330D8CB179C}"/>
              </a:ext>
            </a:extLst>
          </p:cNvPr>
          <p:cNvSpPr txBox="1"/>
          <p:nvPr/>
        </p:nvSpPr>
        <p:spPr>
          <a:xfrm>
            <a:off x="-220132" y="1196752"/>
            <a:ext cx="9584265" cy="533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Boosting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A1FBD0-AC2A-4E1D-86DA-3EAEDC1F97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30" y="1802426"/>
            <a:ext cx="4372436" cy="45539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36F05B-956C-4044-BA2F-BC74AF44E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4" y="2625481"/>
            <a:ext cx="4488702" cy="27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1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앙상블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C6AFE-CABF-4952-9F31-4330D8CB179C}"/>
              </a:ext>
            </a:extLst>
          </p:cNvPr>
          <p:cNvSpPr txBox="1"/>
          <p:nvPr/>
        </p:nvSpPr>
        <p:spPr>
          <a:xfrm>
            <a:off x="-220132" y="1196752"/>
            <a:ext cx="9584265" cy="533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Catboost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2D4E0B-A071-4959-ADC6-866E3321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92" y="2060848"/>
            <a:ext cx="8364117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01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92" y="301242"/>
            <a:ext cx="8229600" cy="1143000"/>
          </a:xfrm>
        </p:spPr>
        <p:txBody>
          <a:bodyPr/>
          <a:lstStyle/>
          <a:p>
            <a:r>
              <a:rPr lang="ko-KR" altLang="en-US" dirty="0">
                <a:latin typeface="HU담은라운드고딕 150" pitchFamily="18" charset="-127"/>
                <a:ea typeface="HU담은라운드고딕 150" pitchFamily="18" charset="-127"/>
              </a:rPr>
              <a:t>앙상블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C6AFE-CABF-4952-9F31-4330D8CB179C}"/>
              </a:ext>
            </a:extLst>
          </p:cNvPr>
          <p:cNvSpPr txBox="1"/>
          <p:nvPr/>
        </p:nvSpPr>
        <p:spPr>
          <a:xfrm>
            <a:off x="-220132" y="1196752"/>
            <a:ext cx="9584265" cy="533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3600"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</a:rPr>
              <a:t>Catboost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5F55C-235C-4526-91E8-C52B2FBA63AF}"/>
              </a:ext>
            </a:extLst>
          </p:cNvPr>
          <p:cNvSpPr txBox="1"/>
          <p:nvPr/>
        </p:nvSpPr>
        <p:spPr>
          <a:xfrm>
            <a:off x="257608" y="5877272"/>
            <a:ext cx="8628785" cy="703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400">
                <a:solidFill>
                  <a:schemeClr val="tx1"/>
                </a:solidFill>
                <a:latin typeface="HU담은고딕 130" panose="02020603020101020101" pitchFamily="18" charset="-127"/>
                <a:ea typeface="HU담은고딕 130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학습데이터의 일부만으로 </a:t>
            </a:r>
            <a:r>
              <a:rPr lang="ko-KR" altLang="en-US" dirty="0" err="1"/>
              <a:t>잔차</a:t>
            </a:r>
            <a:r>
              <a:rPr lang="ko-KR" altLang="en-US" dirty="0"/>
              <a:t> 계산을 하고 이 결과로 다시 모델을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학습데이터의 일부를 선택할 때 일종의 순서를 가지고 선택한다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9391A5-35CA-4B31-B7B3-EBC391C2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27050"/>
            <a:ext cx="5415166" cy="35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3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13106</TotalTime>
  <Words>226</Words>
  <Application>Microsoft Office PowerPoint</Application>
  <PresentationFormat>화면 슬라이드 쇼(4:3)</PresentationFormat>
  <Paragraphs>51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HU담은명조 160</vt:lpstr>
      <vt:lpstr>HU담은라운드고딕 130</vt:lpstr>
      <vt:lpstr>HU담은고딕 130</vt:lpstr>
      <vt:lpstr>HU담은라운드고딕 150</vt:lpstr>
      <vt:lpstr>Arial</vt:lpstr>
      <vt:lpstr>Office 테마</vt:lpstr>
      <vt:lpstr>Week07 발표</vt:lpstr>
      <vt:lpstr>3위 코드 리뷰</vt:lpstr>
      <vt:lpstr>앙상블</vt:lpstr>
      <vt:lpstr>앙상블</vt:lpstr>
      <vt:lpstr>앙상블</vt:lpstr>
      <vt:lpstr>앙상블</vt:lpstr>
      <vt:lpstr>앙상블</vt:lpstr>
      <vt:lpstr>앙상블</vt:lpstr>
      <vt:lpstr>앙상블</vt:lpstr>
      <vt:lpstr>이상신용거래탐지 정리, 느낀점</vt:lpstr>
      <vt:lpstr>RNN-LSTM,GRU</vt:lpstr>
      <vt:lpstr>RNN-LSTM,GRU</vt:lpstr>
      <vt:lpstr>RNN-LSTM,GRU</vt:lpstr>
      <vt:lpstr>RNN-LSTM,GRU</vt:lpstr>
    </vt:vector>
  </TitlesOfParts>
  <Company>XP R2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Kyungseon</cp:lastModifiedBy>
  <cp:revision>64</cp:revision>
  <dcterms:created xsi:type="dcterms:W3CDTF">2019-11-18T03:40:55Z</dcterms:created>
  <dcterms:modified xsi:type="dcterms:W3CDTF">2022-08-22T05:02:13Z</dcterms:modified>
</cp:coreProperties>
</file>